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iachroneity of Basin and Range extension and Yellowstone hotspot volcanism in northwestern Nevada"/>
          <p:cNvSpPr txBox="1"/>
          <p:nvPr>
            <p:ph type="ctrTitle"/>
          </p:nvPr>
        </p:nvSpPr>
        <p:spPr>
          <a:xfrm>
            <a:off x="-1" y="-1"/>
            <a:ext cx="13004801" cy="1388766"/>
          </a:xfrm>
          <a:prstGeom prst="rect">
            <a:avLst/>
          </a:prstGeom>
        </p:spPr>
        <p:txBody>
          <a:bodyPr/>
          <a:lstStyle>
            <a:lvl1pPr defTabSz="297941">
              <a:defRPr sz="4080"/>
            </a:lvl1pPr>
          </a:lstStyle>
          <a:p>
            <a:pPr/>
            <a:r>
              <a:t>Diachroneity of Basin and Range extension and Yellowstone hotspot volcanism in northwestern Nevada </a:t>
            </a:r>
          </a:p>
        </p:txBody>
      </p:sp>
      <p:sp>
        <p:nvSpPr>
          <p:cNvPr id="120" name="Colgan et al. 2004…"/>
          <p:cNvSpPr txBox="1"/>
          <p:nvPr>
            <p:ph type="subTitle" sz="quarter" idx="1"/>
          </p:nvPr>
        </p:nvSpPr>
        <p:spPr>
          <a:xfrm>
            <a:off x="1270000" y="1388764"/>
            <a:ext cx="10464800" cy="1130301"/>
          </a:xfrm>
          <a:prstGeom prst="rect">
            <a:avLst/>
          </a:prstGeom>
        </p:spPr>
        <p:txBody>
          <a:bodyPr/>
          <a:lstStyle/>
          <a:p>
            <a:pPr/>
            <a:r>
              <a:t>Colgan et al. 2004</a:t>
            </a:r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Presented by Luke J. Schranz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5937" y="2519064"/>
            <a:ext cx="8768863" cy="723453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Mantle plume origin for YHS is not universally accepted…"/>
          <p:cNvSpPr txBox="1"/>
          <p:nvPr/>
        </p:nvSpPr>
        <p:spPr>
          <a:xfrm>
            <a:off x="-1" y="3467099"/>
            <a:ext cx="4235939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61950" indent="-361950" algn="l" defTabSz="554990">
              <a:spcBef>
                <a:spcPts val="3600"/>
              </a:spcBef>
              <a:buSzPct val="75000"/>
              <a:buChar char="•"/>
              <a:defRPr sz="2660"/>
            </a:pPr>
            <a:r>
              <a:t>Mantle plume origin for YHS is not universally accepted</a:t>
            </a:r>
          </a:p>
          <a:p>
            <a:pPr marL="361950" indent="-361950" algn="l" defTabSz="554990">
              <a:spcBef>
                <a:spcPts val="3600"/>
              </a:spcBef>
              <a:buSzPct val="75000"/>
              <a:buChar char="•"/>
              <a:defRPr sz="2660"/>
            </a:pPr>
            <a:r>
              <a:t>Basin and Range Province has experienced episodic extension and volcanism since Eocene</a:t>
            </a:r>
          </a:p>
          <a:p>
            <a:pPr marL="361950" indent="-361950" algn="l" defTabSz="554990">
              <a:spcBef>
                <a:spcPts val="3600"/>
              </a:spcBef>
              <a:buSzPct val="75000"/>
              <a:buChar char="•"/>
              <a:defRPr sz="2660"/>
            </a:pPr>
            <a:r>
              <a:t>Major Miocene extension is located much farther south of the YHS at 17Ma (McDermitt Caldera)</a:t>
            </a:r>
          </a:p>
        </p:txBody>
      </p:sp>
      <p:sp>
        <p:nvSpPr>
          <p:cNvPr id="123" name="Is the Yellowstone Hotspot responsible for the onset of Basin and Range extension?"/>
          <p:cNvSpPr txBox="1"/>
          <p:nvPr/>
        </p:nvSpPr>
        <p:spPr>
          <a:xfrm>
            <a:off x="0" y="2336799"/>
            <a:ext cx="423593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14781">
              <a:defRPr b="1" sz="2272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Is the Yellowstone Hotspot responsible for the onset of Basin and Range extension?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782" y="0"/>
            <a:ext cx="721323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18666"/>
            <a:ext cx="13004800" cy="4334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7770" y="-1"/>
            <a:ext cx="4007354" cy="5418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36921" y="0"/>
            <a:ext cx="6567880" cy="5418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002" y="0"/>
            <a:ext cx="1162479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clusions and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Conclusions and Questions</a:t>
            </a:r>
          </a:p>
        </p:txBody>
      </p:sp>
      <p:sp>
        <p:nvSpPr>
          <p:cNvPr id="134" name="10 Ma onset of extension from apatite fission…"/>
          <p:cNvSpPr txBox="1"/>
          <p:nvPr>
            <p:ph type="body" sz="half" idx="1"/>
          </p:nvPr>
        </p:nvSpPr>
        <p:spPr>
          <a:xfrm>
            <a:off x="7592827" y="3489323"/>
            <a:ext cx="5276437" cy="6264278"/>
          </a:xfrm>
          <a:prstGeom prst="rect">
            <a:avLst/>
          </a:prstGeom>
        </p:spPr>
        <p:txBody>
          <a:bodyPr/>
          <a:lstStyle/>
          <a:p>
            <a:pPr marL="356615" indent="-356615" defTabSz="455675">
              <a:spcBef>
                <a:spcPts val="3200"/>
              </a:spcBef>
              <a:defRPr b="1" sz="2964">
                <a:latin typeface="Helvetica"/>
                <a:ea typeface="Helvetica"/>
                <a:cs typeface="Helvetica"/>
                <a:sym typeface="Helvetica"/>
              </a:defRPr>
            </a:pPr>
            <a:r>
              <a:t>10 Ma onset of extension from apatite fission</a:t>
            </a:r>
          </a:p>
          <a:p>
            <a:pPr marL="356615" indent="-356615" defTabSz="455675">
              <a:spcBef>
                <a:spcPts val="3200"/>
              </a:spcBef>
              <a:defRPr b="1" sz="2964">
                <a:latin typeface="Helvetica"/>
                <a:ea typeface="Helvetica"/>
                <a:cs typeface="Helvetica"/>
                <a:sym typeface="Helvetica"/>
              </a:defRPr>
            </a:pPr>
            <a:r>
              <a:t>Ongoing at 7.5 Ma</a:t>
            </a:r>
          </a:p>
          <a:p>
            <a:pPr marL="356615" indent="-356615" defTabSz="455675">
              <a:spcBef>
                <a:spcPts val="3200"/>
              </a:spcBef>
              <a:defRPr b="1" sz="2964">
                <a:latin typeface="Helvetica"/>
                <a:ea typeface="Helvetica"/>
                <a:cs typeface="Helvetica"/>
                <a:sym typeface="Helvetica"/>
              </a:defRPr>
            </a:pPr>
            <a:r>
              <a:t>Distinctly younger than 17-15 Ma YHS development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Why does NW NV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necessarily </a:t>
            </a:r>
            <a:r>
              <a:t>need to be effected by mid-miocene extension if YHS is “trigger”?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489323"/>
            <a:ext cx="7592829" cy="6264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